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61" r:id="rId4"/>
    <p:sldId id="260" r:id="rId5"/>
    <p:sldId id="264" r:id="rId6"/>
    <p:sldId id="258" r:id="rId7"/>
    <p:sldId id="265" r:id="rId8"/>
    <p:sldId id="263" r:id="rId9"/>
    <p:sldId id="25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25237;&#31295;-&#36824;&#33021;&#21527;&#65311;\top5&#23454;&#20307;-&#24180;&#2019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25237;&#31295;-&#36824;&#33021;&#21527;&#65311;\top5&#23454;&#20307;-&#24180;&#2019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176480395746"/>
          <c:y val="0.17503587913579768"/>
          <c:w val="0.84499378638573908"/>
          <c:h val="0.489582028847379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CoNLL 2003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Sheet1!$B$3:$B$22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8</c:v>
                </c:pt>
                <c:pt idx="17">
                  <c:v>10</c:v>
                </c:pt>
                <c:pt idx="18">
                  <c:v>10</c:v>
                </c:pt>
                <c:pt idx="1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6F-4C7D-B889-D48C9149DCA8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Wikipedia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Sheet1!$C$3:$C$22</c:f>
              <c:numCache>
                <c:formatCode>General</c:formatCode>
                <c:ptCount val="2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6</c:v>
                </c:pt>
                <c:pt idx="13">
                  <c:v>0</c:v>
                </c:pt>
                <c:pt idx="14">
                  <c:v>5</c:v>
                </c:pt>
                <c:pt idx="15">
                  <c:v>9</c:v>
                </c:pt>
                <c:pt idx="16">
                  <c:v>6</c:v>
                </c:pt>
                <c:pt idx="17">
                  <c:v>5</c:v>
                </c:pt>
                <c:pt idx="18">
                  <c:v>11</c:v>
                </c:pt>
                <c:pt idx="1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6F-4C7D-B889-D48C9149DCA8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Twitter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Sheet1!$A$3:$A$22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Sheet1!$D$3:$D$22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9</c:v>
                </c:pt>
                <c:pt idx="16">
                  <c:v>10</c:v>
                </c:pt>
                <c:pt idx="17">
                  <c:v>1</c:v>
                </c:pt>
                <c:pt idx="18">
                  <c:v>7</c:v>
                </c:pt>
                <c:pt idx="1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6F-4C7D-B889-D48C9149DCA8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CoNLL 2002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Sheet1!$A$3:$A$22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Sheet1!$E$3:$E$22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3</c:v>
                </c:pt>
                <c:pt idx="17">
                  <c:v>2</c:v>
                </c:pt>
                <c:pt idx="18">
                  <c:v>3</c:v>
                </c:pt>
                <c:pt idx="1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6F-4C7D-B889-D48C9149DCA8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MSRA</c:v>
                </c:pt>
              </c:strCache>
            </c:strRef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Sheet1!$A$3:$A$22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Sheet1!$F$3:$F$22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6F-4C7D-B889-D48C9149D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26150640"/>
        <c:axId val="-1826147376"/>
      </c:lineChart>
      <c:catAx>
        <c:axId val="-1826150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year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0.88967268089524176"/>
              <c:y val="0.864036259412369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826147376"/>
        <c:crosses val="autoZero"/>
        <c:auto val="1"/>
        <c:lblAlgn val="ctr"/>
        <c:lblOffset val="100"/>
        <c:noMultiLvlLbl val="0"/>
      </c:catAx>
      <c:valAx>
        <c:axId val="-182614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3.3941090609678509E-2"/>
              <c:y val="0.237816640719010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826150640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8.0212517639617259E-2"/>
          <c:y val="3.4913877952755905E-2"/>
          <c:w val="0.89999993398928912"/>
          <c:h val="6.9496334489290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1751014154904"/>
          <c:y val="0.13994334866557526"/>
          <c:w val="0.83406949696898747"/>
          <c:h val="0.563109066812193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CRF++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Sheet1!$A$28:$A$47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Sheet1!$B$28:$B$47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8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5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1C-4672-BF36-8E9A829748AA}"/>
            </c:ext>
          </c:extLst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OpenNLP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Sheet1!$A$28:$A$47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Sheet1!$C$28:$C$47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1C-4672-BF36-8E9A829748AA}"/>
            </c:ext>
          </c:extLst>
        </c:ser>
        <c:ser>
          <c:idx val="2"/>
          <c:order val="2"/>
          <c:tx>
            <c:strRef>
              <c:f>Sheet1!$D$27</c:f>
              <c:strCache>
                <c:ptCount val="1"/>
                <c:pt idx="0">
                  <c:v>word2vec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Sheet1!$A$28:$A$47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Sheet1!$D$28:$D$47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1C-4672-BF36-8E9A829748AA}"/>
            </c:ext>
          </c:extLst>
        </c:ser>
        <c:ser>
          <c:idx val="3"/>
          <c:order val="3"/>
          <c:tx>
            <c:strRef>
              <c:f>Sheet1!$E$27</c:f>
              <c:strCache>
                <c:ptCount val="1"/>
                <c:pt idx="0">
                  <c:v>Stanford CoreNLP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Sheet1!$A$28:$A$47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Sheet1!$E$28:$E$47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4</c:v>
                </c:pt>
                <c:pt idx="1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1C-4672-BF36-8E9A829748AA}"/>
            </c:ext>
          </c:extLst>
        </c:ser>
        <c:ser>
          <c:idx val="4"/>
          <c:order val="4"/>
          <c:tx>
            <c:strRef>
              <c:f>Sheet1!$F$27</c:f>
              <c:strCache>
                <c:ptCount val="1"/>
                <c:pt idx="0">
                  <c:v>Twitter API</c:v>
                </c:pt>
              </c:strCache>
            </c:strRef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Sheet1!$A$28:$A$47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Sheet1!$F$28:$F$47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0</c:v>
                </c:pt>
                <c:pt idx="18">
                  <c:v>3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1C-4672-BF36-8E9A82974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48537792"/>
        <c:axId val="-948539968"/>
      </c:lineChart>
      <c:catAx>
        <c:axId val="-948537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year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0.89582763825991496"/>
              <c:y val="0.87361209741775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948539968"/>
        <c:crosses val="autoZero"/>
        <c:auto val="1"/>
        <c:lblAlgn val="ctr"/>
        <c:lblOffset val="100"/>
        <c:noMultiLvlLbl val="0"/>
      </c:catAx>
      <c:valAx>
        <c:axId val="-94853996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1.7237664296487827E-2"/>
              <c:y val="0.21105557457491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948537792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5.4594872473519997E-2"/>
          <c:y val="2.2633801209631405E-2"/>
          <c:w val="0.92585632678268159"/>
          <c:h val="6.74409157253686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10139460528254"/>
          <c:y val="0.14677911250398512"/>
          <c:w val="0.84192264813737105"/>
          <c:h val="0.459214523318275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Sheet1!$B$72</c:f>
              <c:strCache>
                <c:ptCount val="1"/>
                <c:pt idx="0">
                  <c:v>CRF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Sheet1!$A$73:$A$92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Sheet1!$B$73:$B$92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11</c:v>
                </c:pt>
                <c:pt idx="7">
                  <c:v>3</c:v>
                </c:pt>
                <c:pt idx="8">
                  <c:v>18</c:v>
                </c:pt>
                <c:pt idx="9">
                  <c:v>9</c:v>
                </c:pt>
                <c:pt idx="10">
                  <c:v>5</c:v>
                </c:pt>
                <c:pt idx="11">
                  <c:v>9</c:v>
                </c:pt>
                <c:pt idx="12">
                  <c:v>7</c:v>
                </c:pt>
                <c:pt idx="13">
                  <c:v>5</c:v>
                </c:pt>
                <c:pt idx="14">
                  <c:v>7</c:v>
                </c:pt>
                <c:pt idx="15">
                  <c:v>13</c:v>
                </c:pt>
                <c:pt idx="16">
                  <c:v>22</c:v>
                </c:pt>
                <c:pt idx="17">
                  <c:v>18</c:v>
                </c:pt>
                <c:pt idx="18">
                  <c:v>31</c:v>
                </c:pt>
                <c:pt idx="1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0C-460C-BC72-F3CBD6ADA3B3}"/>
            </c:ext>
          </c:extLst>
        </c:ser>
        <c:ser>
          <c:idx val="1"/>
          <c:order val="1"/>
          <c:tx>
            <c:strRef>
              <c:f>Sheet1!$C$72</c:f>
              <c:strCache>
                <c:ptCount val="1"/>
                <c:pt idx="0">
                  <c:v>BiLSTM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Sheet1!$A$73:$A$92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Sheet1!$C$73:$C$92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11</c:v>
                </c:pt>
                <c:pt idx="17">
                  <c:v>9</c:v>
                </c:pt>
                <c:pt idx="18">
                  <c:v>24</c:v>
                </c:pt>
                <c:pt idx="1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0C-460C-BC72-F3CBD6ADA3B3}"/>
            </c:ext>
          </c:extLst>
        </c:ser>
        <c:ser>
          <c:idx val="2"/>
          <c:order val="2"/>
          <c:tx>
            <c:strRef>
              <c:f>Sheet1!$D$72</c:f>
              <c:strCache>
                <c:ptCount val="1"/>
                <c:pt idx="0">
                  <c:v>SVM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Sheet1!$A$73:$A$92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Sheet1!$D$73:$D$92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5</c:v>
                </c:pt>
                <c:pt idx="9">
                  <c:v>5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0C-460C-BC72-F3CBD6ADA3B3}"/>
            </c:ext>
          </c:extLst>
        </c:ser>
        <c:ser>
          <c:idx val="3"/>
          <c:order val="3"/>
          <c:tx>
            <c:strRef>
              <c:f>Sheet1!$E$72</c:f>
              <c:strCache>
                <c:ptCount val="1"/>
                <c:pt idx="0">
                  <c:v>ME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Sheet1!$A$73:$A$92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Sheet1!$E$73:$E$92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10</c:v>
                </c:pt>
                <c:pt idx="7">
                  <c:v>1</c:v>
                </c:pt>
                <c:pt idx="8">
                  <c:v>5</c:v>
                </c:pt>
                <c:pt idx="9">
                  <c:v>2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0C-460C-BC72-F3CBD6ADA3B3}"/>
            </c:ext>
          </c:extLst>
        </c:ser>
        <c:ser>
          <c:idx val="4"/>
          <c:order val="4"/>
          <c:tx>
            <c:strRef>
              <c:f>Sheet1!$F$72</c:f>
              <c:strCache>
                <c:ptCount val="1"/>
                <c:pt idx="0">
                  <c:v>Viterbi</c:v>
                </c:pt>
              </c:strCache>
            </c:strRef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Sheet1!$A$73:$A$92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Sheet1!$F$73:$F$92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  <c:pt idx="13">
                  <c:v>3</c:v>
                </c:pt>
                <c:pt idx="14">
                  <c:v>0</c:v>
                </c:pt>
                <c:pt idx="15">
                  <c:v>2</c:v>
                </c:pt>
                <c:pt idx="16">
                  <c:v>6</c:v>
                </c:pt>
                <c:pt idx="17">
                  <c:v>6</c:v>
                </c:pt>
                <c:pt idx="18">
                  <c:v>3</c:v>
                </c:pt>
                <c:pt idx="1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00C-460C-BC72-F3CBD6ADA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7082864"/>
        <c:axId val="-1317059472"/>
      </c:lineChart>
      <c:catAx>
        <c:axId val="-1317082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year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0.90109996576514895"/>
              <c:y val="0.824710814891454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317059472"/>
        <c:crosses val="autoZero"/>
        <c:auto val="1"/>
        <c:lblAlgn val="ctr"/>
        <c:lblOffset val="100"/>
        <c:noMultiLvlLbl val="0"/>
      </c:catAx>
      <c:valAx>
        <c:axId val="-131705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1.7809439002671415E-2"/>
              <c:y val="0.185122675565135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317082864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5.7127281396147832E-2"/>
          <c:y val="1.6016223643185591E-2"/>
          <c:w val="0.92581702554322298"/>
          <c:h val="5.06625535063150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982937120075"/>
          <c:y val="0.1336743642689493"/>
          <c:w val="0.83360340005036082"/>
          <c:h val="0.513598251580420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F-measure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Sheet1!$A$51:$A$70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Sheet1!$B$51:$B$70</c:f>
              <c:numCache>
                <c:formatCode>General</c:formatCode>
                <c:ptCount val="20"/>
                <c:pt idx="0">
                  <c:v>5</c:v>
                </c:pt>
                <c:pt idx="1">
                  <c:v>2</c:v>
                </c:pt>
                <c:pt idx="2">
                  <c:v>14</c:v>
                </c:pt>
                <c:pt idx="3">
                  <c:v>21</c:v>
                </c:pt>
                <c:pt idx="4">
                  <c:v>7</c:v>
                </c:pt>
                <c:pt idx="5">
                  <c:v>6</c:v>
                </c:pt>
                <c:pt idx="6">
                  <c:v>29</c:v>
                </c:pt>
                <c:pt idx="7">
                  <c:v>7</c:v>
                </c:pt>
                <c:pt idx="8">
                  <c:v>28</c:v>
                </c:pt>
                <c:pt idx="9">
                  <c:v>16</c:v>
                </c:pt>
                <c:pt idx="10">
                  <c:v>17</c:v>
                </c:pt>
                <c:pt idx="11">
                  <c:v>12</c:v>
                </c:pt>
                <c:pt idx="12">
                  <c:v>17</c:v>
                </c:pt>
                <c:pt idx="13">
                  <c:v>13</c:v>
                </c:pt>
                <c:pt idx="14">
                  <c:v>12</c:v>
                </c:pt>
                <c:pt idx="15">
                  <c:v>21</c:v>
                </c:pt>
                <c:pt idx="16">
                  <c:v>28</c:v>
                </c:pt>
                <c:pt idx="17">
                  <c:v>27</c:v>
                </c:pt>
                <c:pt idx="18">
                  <c:v>42</c:v>
                </c:pt>
                <c:pt idx="19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15-4B57-949F-0A2A9C0C7F93}"/>
            </c:ext>
          </c:extLst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Precision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Sheet1!$A$51:$A$70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Sheet1!$C$51:$C$70</c:f>
              <c:numCache>
                <c:formatCode>General</c:formatCode>
                <c:ptCount val="20"/>
                <c:pt idx="0">
                  <c:v>4</c:v>
                </c:pt>
                <c:pt idx="1">
                  <c:v>0</c:v>
                </c:pt>
                <c:pt idx="2">
                  <c:v>13</c:v>
                </c:pt>
                <c:pt idx="3">
                  <c:v>22</c:v>
                </c:pt>
                <c:pt idx="4">
                  <c:v>8</c:v>
                </c:pt>
                <c:pt idx="5">
                  <c:v>4</c:v>
                </c:pt>
                <c:pt idx="6">
                  <c:v>27</c:v>
                </c:pt>
                <c:pt idx="7">
                  <c:v>6</c:v>
                </c:pt>
                <c:pt idx="8">
                  <c:v>23</c:v>
                </c:pt>
                <c:pt idx="9">
                  <c:v>12</c:v>
                </c:pt>
                <c:pt idx="10">
                  <c:v>15</c:v>
                </c:pt>
                <c:pt idx="11">
                  <c:v>8</c:v>
                </c:pt>
                <c:pt idx="12">
                  <c:v>15</c:v>
                </c:pt>
                <c:pt idx="13">
                  <c:v>11</c:v>
                </c:pt>
                <c:pt idx="14">
                  <c:v>9</c:v>
                </c:pt>
                <c:pt idx="15">
                  <c:v>17</c:v>
                </c:pt>
                <c:pt idx="16">
                  <c:v>19</c:v>
                </c:pt>
                <c:pt idx="17">
                  <c:v>11</c:v>
                </c:pt>
                <c:pt idx="18">
                  <c:v>16</c:v>
                </c:pt>
                <c:pt idx="1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15-4B57-949F-0A2A9C0C7F93}"/>
            </c:ext>
          </c:extLst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Recall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Sheet1!$A$51:$A$70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Sheet1!$D$51:$D$70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13</c:v>
                </c:pt>
                <c:pt idx="3">
                  <c:v>22</c:v>
                </c:pt>
                <c:pt idx="4">
                  <c:v>8</c:v>
                </c:pt>
                <c:pt idx="5">
                  <c:v>4</c:v>
                </c:pt>
                <c:pt idx="6">
                  <c:v>27</c:v>
                </c:pt>
                <c:pt idx="7">
                  <c:v>6</c:v>
                </c:pt>
                <c:pt idx="8">
                  <c:v>23</c:v>
                </c:pt>
                <c:pt idx="9">
                  <c:v>12</c:v>
                </c:pt>
                <c:pt idx="10">
                  <c:v>15</c:v>
                </c:pt>
                <c:pt idx="11">
                  <c:v>7</c:v>
                </c:pt>
                <c:pt idx="12">
                  <c:v>16</c:v>
                </c:pt>
                <c:pt idx="13">
                  <c:v>11</c:v>
                </c:pt>
                <c:pt idx="14">
                  <c:v>9</c:v>
                </c:pt>
                <c:pt idx="15">
                  <c:v>17</c:v>
                </c:pt>
                <c:pt idx="16">
                  <c:v>18</c:v>
                </c:pt>
                <c:pt idx="17">
                  <c:v>11</c:v>
                </c:pt>
                <c:pt idx="18">
                  <c:v>16</c:v>
                </c:pt>
                <c:pt idx="1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15-4B57-949F-0A2A9C0C7F93}"/>
            </c:ext>
          </c:extLst>
        </c:ser>
        <c:ser>
          <c:idx val="3"/>
          <c:order val="3"/>
          <c:tx>
            <c:strRef>
              <c:f>Sheet1!$E$50</c:f>
              <c:strCache>
                <c:ptCount val="1"/>
                <c:pt idx="0">
                  <c:v>cross validation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Sheet1!$A$51:$A$70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Sheet1!$E$51:$E$70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5</c:v>
                </c:pt>
                <c:pt idx="9">
                  <c:v>7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7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15-4B57-949F-0A2A9C0C7F93}"/>
            </c:ext>
          </c:extLst>
        </c:ser>
        <c:ser>
          <c:idx val="4"/>
          <c:order val="4"/>
          <c:tx>
            <c:strRef>
              <c:f>Sheet1!$F$50</c:f>
              <c:strCache>
                <c:ptCount val="1"/>
                <c:pt idx="0">
                  <c:v>Accuracy</c:v>
                </c:pt>
              </c:strCache>
            </c:strRef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Sheet1!$A$51:$A$70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Sheet1!$F$51:$F$70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3</c:v>
                </c:pt>
                <c:pt idx="10">
                  <c:v>0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15-4B57-949F-0A2A9C0C7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7056208"/>
        <c:axId val="-1317054576"/>
      </c:lineChart>
      <c:catAx>
        <c:axId val="-1317056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year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0.90088268472199506"/>
              <c:y val="0.83951364739025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317054576"/>
        <c:crosses val="autoZero"/>
        <c:auto val="1"/>
        <c:lblAlgn val="ctr"/>
        <c:lblOffset val="100"/>
        <c:noMultiLvlLbl val="0"/>
      </c:catAx>
      <c:valAx>
        <c:axId val="-13170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1.2964563526361279E-2"/>
              <c:y val="0.225369939650576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-1317056208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7.2870374781371858E-2"/>
          <c:y val="2.884210462534046E-2"/>
          <c:w val="0.89999986809168686"/>
          <c:h val="6.9496334489290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A23E-F362-40C1-93AD-3EA9D84EC7E0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2F85-FBDB-4B10-99F8-22658F689D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73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A2F85-FBDB-4B10-99F8-22658F689D0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91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51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8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4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5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6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16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6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38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6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E2C4-DE95-49D0-B923-1B5732DDB5C6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4460-BB2D-4B28-91DB-D9BBE9E3E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57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025393" y="480616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Xiaole Li      Yuzhuo </a:t>
            </a:r>
            <a:r>
              <a:rPr lang="en-US" altLang="zh-C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altLang="zh-C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</a:t>
            </a:r>
            <a:endParaRPr lang="zh-CN" altLang="zh-C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8200" y="5536602"/>
            <a:ext cx="112503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Information Management, Nanjing University of Science and Technology</a:t>
            </a:r>
            <a:r>
              <a:rPr lang="en-US" altLang="zh-C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zh-CN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Nanjing, China</a:t>
            </a:r>
            <a:endParaRPr lang="zh-CN" altLang="zh-C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JCDL 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6" y="503237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428822" y="2146361"/>
            <a:ext cx="9289143" cy="1413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en-US" altLang="zh-C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Assessing Impact of Method Entities </a:t>
            </a:r>
            <a:endParaRPr lang="en-US" altLang="zh-CN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en-US" altLang="zh-C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Special </a:t>
            </a:r>
            <a:r>
              <a:rPr lang="en-US" altLang="zh-C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zh-CN" altLang="zh-C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4" y="179940"/>
            <a:ext cx="6624063" cy="6535594"/>
          </a:xfrm>
          <a:prstGeom prst="rect">
            <a:avLst/>
          </a:prstGeom>
        </p:spPr>
      </p:pic>
      <p:sp>
        <p:nvSpPr>
          <p:cNvPr id="3" name="右箭头 2"/>
          <p:cNvSpPr/>
          <p:nvPr/>
        </p:nvSpPr>
        <p:spPr>
          <a:xfrm>
            <a:off x="6727107" y="3568671"/>
            <a:ext cx="723004" cy="434715"/>
          </a:xfrm>
          <a:prstGeom prst="rightArrow">
            <a:avLst>
              <a:gd name="adj1" fmla="val 4310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849" y="76019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14594"/>
          <a:stretch/>
        </p:blipFill>
        <p:spPr>
          <a:xfrm>
            <a:off x="3122930" y="2042981"/>
            <a:ext cx="1843790" cy="2657718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52649"/>
              </p:ext>
            </p:extLst>
          </p:nvPr>
        </p:nvGraphicFramePr>
        <p:xfrm>
          <a:off x="7577582" y="2795428"/>
          <a:ext cx="406269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434">
                  <a:extLst>
                    <a:ext uri="{9D8B030D-6E8A-4147-A177-3AD203B41FA5}">
                      <a16:colId xmlns:a16="http://schemas.microsoft.com/office/drawing/2014/main" val="2103780655"/>
                    </a:ext>
                  </a:extLst>
                </a:gridCol>
                <a:gridCol w="1392261">
                  <a:extLst>
                    <a:ext uri="{9D8B030D-6E8A-4147-A177-3AD203B41FA5}">
                      <a16:colId xmlns:a16="http://schemas.microsoft.com/office/drawing/2014/main" val="44388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TYPE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EXAMPLE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59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source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Wikipedia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2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algorithm &amp; model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CRF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37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tool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CRF++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22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 &amp; measurement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F-measure</a:t>
                      </a:r>
                      <a:endParaRPr lang="en-US" altLang="zh-CN" sz="2000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549931"/>
                  </a:ext>
                </a:extLst>
              </a:tr>
            </a:tbl>
          </a:graphicData>
        </a:graphic>
      </p:graphicFrame>
      <p:sp>
        <p:nvSpPr>
          <p:cNvPr id="4" name="椭圆 3"/>
          <p:cNvSpPr/>
          <p:nvPr/>
        </p:nvSpPr>
        <p:spPr>
          <a:xfrm>
            <a:off x="8457633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58041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9251900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603736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955572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307408" y="5639526"/>
            <a:ext cx="113584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88170" y="1140325"/>
            <a:ext cx="21785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5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32" y="634144"/>
            <a:ext cx="9653067" cy="5428179"/>
          </a:xfrm>
          <a:prstGeom prst="rect">
            <a:avLst/>
          </a:prstGeom>
        </p:spPr>
      </p:pic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555" y="146960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858780" y="3162925"/>
            <a:ext cx="4601981" cy="689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121610" y="2599757"/>
            <a:ext cx="173156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426 </a:t>
            </a:r>
          </a:p>
          <a:p>
            <a:pPr algn="ctr"/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Papers</a:t>
            </a:r>
          </a:p>
          <a:p>
            <a:pPr algn="ctr"/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for</a:t>
            </a:r>
          </a:p>
          <a:p>
            <a:pPr algn="ctr"/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Annotating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8064708" y="3162925"/>
            <a:ext cx="1723869" cy="494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6" y="503237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91569"/>
              </p:ext>
            </p:extLst>
          </p:nvPr>
        </p:nvGraphicFramePr>
        <p:xfrm>
          <a:off x="3589275" y="3219497"/>
          <a:ext cx="4589950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506318">
                  <a:extLst>
                    <a:ext uri="{9D8B030D-6E8A-4147-A177-3AD203B41FA5}">
                      <a16:colId xmlns:a16="http://schemas.microsoft.com/office/drawing/2014/main" val="1253649245"/>
                    </a:ext>
                  </a:extLst>
                </a:gridCol>
                <a:gridCol w="2083632">
                  <a:extLst>
                    <a:ext uri="{9D8B030D-6E8A-4147-A177-3AD203B41FA5}">
                      <a16:colId xmlns:a16="http://schemas.microsoft.com/office/drawing/2014/main" val="3532067060"/>
                    </a:ext>
                  </a:extLst>
                </a:gridCol>
              </a:tblGrid>
              <a:tr h="2398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Entity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Species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019425"/>
                  </a:ext>
                </a:extLst>
              </a:tr>
              <a:tr h="2398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181418"/>
                  </a:ext>
                </a:extLst>
              </a:tr>
              <a:tr h="170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 &amp; model</a:t>
                      </a:r>
                      <a:endParaRPr lang="zh-CN" alt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13591"/>
                  </a:ext>
                </a:extLst>
              </a:tr>
              <a:tr h="1156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523288"/>
                  </a:ext>
                </a:extLst>
              </a:tr>
              <a:tr h="151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&amp; measurement </a:t>
                      </a:r>
                      <a:endParaRPr lang="zh-CN" alt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95934"/>
                  </a:ext>
                </a:extLst>
              </a:tr>
              <a:tr h="151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CN" altLang="zh-CN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904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73129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887550" y="2339113"/>
            <a:ext cx="3993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entities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annotation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6" y="503237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42617"/>
              </p:ext>
            </p:extLst>
          </p:nvPr>
        </p:nvGraphicFramePr>
        <p:xfrm>
          <a:off x="964218" y="2907230"/>
          <a:ext cx="10283251" cy="2992182"/>
        </p:xfrm>
        <a:graphic>
          <a:graphicData uri="http://schemas.openxmlformats.org/drawingml/2006/table">
            <a:tbl>
              <a:tblPr firstRow="1" firstCol="1" bandRow="1"/>
              <a:tblGrid>
                <a:gridCol w="2218544">
                  <a:extLst>
                    <a:ext uri="{9D8B030D-6E8A-4147-A177-3AD203B41FA5}">
                      <a16:colId xmlns:a16="http://schemas.microsoft.com/office/drawing/2014/main" val="1253649245"/>
                    </a:ext>
                  </a:extLst>
                </a:gridCol>
                <a:gridCol w="2548328">
                  <a:extLst>
                    <a:ext uri="{9D8B030D-6E8A-4147-A177-3AD203B41FA5}">
                      <a16:colId xmlns:a16="http://schemas.microsoft.com/office/drawing/2014/main" val="3532067060"/>
                    </a:ext>
                  </a:extLst>
                </a:gridCol>
                <a:gridCol w="2711457">
                  <a:extLst>
                    <a:ext uri="{9D8B030D-6E8A-4147-A177-3AD203B41FA5}">
                      <a16:colId xmlns:a16="http://schemas.microsoft.com/office/drawing/2014/main" val="1992452983"/>
                    </a:ext>
                  </a:extLst>
                </a:gridCol>
                <a:gridCol w="2804922">
                  <a:extLst>
                    <a:ext uri="{9D8B030D-6E8A-4147-A177-3AD203B41FA5}">
                      <a16:colId xmlns:a16="http://schemas.microsoft.com/office/drawing/2014/main" val="821566735"/>
                    </a:ext>
                  </a:extLst>
                </a:gridCol>
              </a:tblGrid>
              <a:tr h="569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source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Algorithm &amp; model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Tool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Index &amp; measurement 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181418"/>
                  </a:ext>
                </a:extLst>
              </a:tr>
              <a:tr h="5528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CoNLL 2003(74)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CRF(194)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CRF++(40)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F-measure(371)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13591"/>
                  </a:ext>
                </a:extLst>
              </a:tr>
              <a:tr h="4080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Wikipedia(74)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BiLSTM(72)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OpenNLP(11)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Precision(258)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523288"/>
                  </a:ext>
                </a:extLst>
              </a:tr>
              <a:tr h="4080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Twitter(37)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SVM(50)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word2vec(11)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Recall(256)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95934"/>
                  </a:ext>
                </a:extLst>
              </a:tr>
              <a:tr h="4080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CoNLL 2002(22)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ME(50)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Stanford CoreNLP(10)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cross validation(55)</a:t>
                      </a:r>
                      <a:endParaRPr lang="zh-CN" sz="200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50029"/>
                  </a:ext>
                </a:extLst>
              </a:tr>
              <a:tr h="4981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MSRA(20)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Viterbi(49)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Twitter API(10)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Accuracy(34)</a:t>
                      </a:r>
                      <a:endParaRPr lang="zh-CN" sz="2000" dirty="0">
                        <a:effectLst/>
                        <a:latin typeface="Linux Biolinum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2526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011215" y="2046826"/>
            <a:ext cx="61892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entities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type entity and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papers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9489" y="3314824"/>
            <a:ext cx="2098622" cy="7728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82219" y="4974967"/>
            <a:ext cx="2095892" cy="9244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177915" y="3569195"/>
            <a:ext cx="1588958" cy="1026695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444756" y="3401676"/>
            <a:ext cx="2362100" cy="160415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346112" y="3401676"/>
            <a:ext cx="2362100" cy="1604155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5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" y="84432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3477950511"/>
              </p:ext>
            </p:extLst>
          </p:nvPr>
        </p:nvGraphicFramePr>
        <p:xfrm>
          <a:off x="420914" y="1388580"/>
          <a:ext cx="10876351" cy="474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椭圆 4"/>
          <p:cNvSpPr/>
          <p:nvPr/>
        </p:nvSpPr>
        <p:spPr>
          <a:xfrm>
            <a:off x="9586452" y="2359742"/>
            <a:ext cx="1095227" cy="16518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6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" y="84432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212016434"/>
              </p:ext>
            </p:extLst>
          </p:nvPr>
        </p:nvGraphicFramePr>
        <p:xfrm>
          <a:off x="59960" y="1181386"/>
          <a:ext cx="10019625" cy="2505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7868478" y="1215568"/>
            <a:ext cx="0" cy="20569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2212437471"/>
              </p:ext>
            </p:extLst>
          </p:nvPr>
        </p:nvGraphicFramePr>
        <p:xfrm>
          <a:off x="59960" y="3869568"/>
          <a:ext cx="10019625" cy="29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椭圆 7"/>
          <p:cNvSpPr/>
          <p:nvPr/>
        </p:nvSpPr>
        <p:spPr>
          <a:xfrm>
            <a:off x="7645555" y="4388125"/>
            <a:ext cx="1475060" cy="949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0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" y="152512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586848695"/>
              </p:ext>
            </p:extLst>
          </p:nvPr>
        </p:nvGraphicFramePr>
        <p:xfrm>
          <a:off x="412954" y="1740310"/>
          <a:ext cx="10005209" cy="439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椭圆 7"/>
          <p:cNvSpPr/>
          <p:nvPr/>
        </p:nvSpPr>
        <p:spPr>
          <a:xfrm>
            <a:off x="7639048" y="2473358"/>
            <a:ext cx="2152652" cy="11461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4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80228" y="484370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Xiaole Li      Yuzhuo </a:t>
            </a:r>
            <a:r>
              <a:rPr lang="en-US" altLang="zh-C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altLang="zh-C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</a:t>
            </a:r>
            <a:endParaRPr lang="zh-CN" altLang="zh-C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7721" y="5551595"/>
            <a:ext cx="112503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Information Management, Nanjing University of Science and Technology</a:t>
            </a:r>
            <a:r>
              <a:rPr lang="en-US" altLang="zh-C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zh-CN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Nanjing, China</a:t>
            </a:r>
            <a:endParaRPr lang="zh-CN" altLang="zh-C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JCDL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6" y="503237"/>
            <a:ext cx="6320330" cy="10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683657" y="1912965"/>
            <a:ext cx="9289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en-US" altLang="zh-C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Assessing Impact of Method Entities in a Special </a:t>
            </a:r>
            <a:r>
              <a:rPr lang="en-US" altLang="zh-C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zh-CN" altLang="zh-CN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53028" y="2990182"/>
            <a:ext cx="9419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5400" dirty="0" smtClean="0">
                <a:solidFill>
                  <a:schemeClr val="accent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THANKS FOR WATCHING</a:t>
            </a:r>
            <a:endParaRPr lang="zh-CN" altLang="zh-CN" sz="5400" dirty="0">
              <a:solidFill>
                <a:schemeClr val="accent1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182</Words>
  <Application>Microsoft Office PowerPoint</Application>
  <PresentationFormat>宽屏</PresentationFormat>
  <Paragraphs>69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Linux Biolinum</vt:lpstr>
      <vt:lpstr>等线</vt:lpstr>
      <vt:lpstr>等线 Light</vt:lpstr>
      <vt:lpstr>Arial</vt:lpstr>
      <vt:lpstr>Calibri</vt:lpstr>
      <vt:lpstr>Roboto</vt:lpstr>
      <vt:lpstr>Roboto Condensed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小乐</dc:creator>
  <cp:lastModifiedBy>李 小乐</cp:lastModifiedBy>
  <cp:revision>54</cp:revision>
  <dcterms:created xsi:type="dcterms:W3CDTF">2020-07-22T12:34:12Z</dcterms:created>
  <dcterms:modified xsi:type="dcterms:W3CDTF">2020-08-01T03:06:21Z</dcterms:modified>
</cp:coreProperties>
</file>